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lay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7D4928-D57A-4ADE-BA8F-189446C4F036}">
  <a:tblStyle styleId="{E57D4928-D57A-4ADE-BA8F-189446C4F0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Play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0624066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0624066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0624066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0624066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0624066e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0624066e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6bd182c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6bd182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6bd182c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6bd182c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6bd182c8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6bd182c8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6bd182c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6bd182c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0624066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0624066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0624066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0624066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624066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624066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0624066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0624066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0624066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0624066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624066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624066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0624066e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0624066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624066e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624066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0624066e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0624066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Испытания на герметичность и соответствие IP. Современные методики и оборудование</a:t>
            </a:r>
            <a:endParaRPr sz="2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Филимонов Степан РЛ6-101 2025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Сравнение методов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113" name="Google Shape;113;p22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{E57D4928-D57A-4ADE-BA8F-189446C4F036}</a:tableStyleId>
              </a:tblPr>
              <a:tblGrid>
                <a:gridCol w="2065725"/>
                <a:gridCol w="2065725"/>
                <a:gridCol w="2065725"/>
                <a:gridCol w="2065725"/>
              </a:tblGrid>
              <a:tr h="68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Метод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Точность</a:t>
                      </a:r>
                      <a:endParaRPr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Скорость</a:t>
                      </a:r>
                      <a:endParaRPr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Стоимость</a:t>
                      </a:r>
                      <a:endParaRPr b="1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Гелиевый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Высокая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Низкая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Высокая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8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Пневматический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Средняя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Высокая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Средняя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</a:tr>
              <a:tr h="68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Гидростатический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Низкая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Средняя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Низкая</a:t>
                      </a:r>
                      <a:endParaRPr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5250" marB="95250" marR="95250" marL="952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Примеры применения (электроника)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35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Смартфоны с IP68.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Промышленныя электроника (стойкость к мойке, дождю).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24" y="2615205"/>
            <a:ext cx="3528299" cy="242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100" y="304627"/>
            <a:ext cx="3401523" cy="22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Примеры применения (аэрокосмос)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3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Испытания корпусов спутников (стандарты MIL-STD-810).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325" y="1437000"/>
            <a:ext cx="4965300" cy="260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Способы применения IP стандарта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3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Ящик QBrick, соответствует стандарту IP66, защита от влаги и пыли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Для этого в ящике есть уплотнительная резинка.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875" y="2062275"/>
            <a:ext cx="3006300" cy="28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23" y="145550"/>
            <a:ext cx="2805574" cy="21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IP20 / IP21 – Бытовая и офисная техника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3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Розетки и выключатели (IP20).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Настольные лампы, блоки питания ноутбуков.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Телевизоры, мониторы (внутри помещений).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Особенности: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Нет защиты от воды, только от крупных частиц.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Открытые вентиляционные отверстия.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800" y="954325"/>
            <a:ext cx="3236625" cy="24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IP54 / IP55 – Промышленные и уличные устройства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3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Уличные р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озетки и выключатели.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Уличные банкоматы (IP54).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Особенности:</a:t>
            </a:r>
            <a:endParaRPr b="1"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Частичная защита от пыли и струй воды.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Резиновые заглушки на разъемах.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50" y="1152476"/>
            <a:ext cx="2185825" cy="1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174" y="2689975"/>
            <a:ext cx="2545670" cy="23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IP67 – Защита от временного погружения (до 30 мин, 1 м)</a:t>
            </a:r>
            <a:endParaRPr b="1"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31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"/>
              <a:buChar char="●"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Смартфоны.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"/>
              <a:buChar char="●"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Фитнес-браслеты.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Особенности:</a:t>
            </a:r>
            <a:endParaRPr b="1"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"/>
              <a:buChar char="●"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Резиновые уплотнители, водоотталкивающие мембраны.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"/>
              <a:buChar char="●"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Выдерживают падение в воду, но не длительное плавание.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300" y="1170125"/>
            <a:ext cx="5337298" cy="333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Источники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ГОСТ 14254-2015 "Степени защиты, обеспечиваемые оболочками".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IEC 60529:2021 "Degrees of protection provided by enclosures".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Стандарты защиты IP и MIL-STD810F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Почему важны испытания на герметичность?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Нарушение герметичности приводит к: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Коррозии электронных компонентов;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Выходу из строя промышленного 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оборудования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;.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Авариям в аэрокосмической отрасли.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 </a:t>
            </a:r>
            <a:r>
              <a:rPr b="1" lang="ru" sz="1600"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Классификация степеней защиты IP</a:t>
            </a:r>
            <a:endParaRPr b="1"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IPXX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– международный стандарт (IEC 60529).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1"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Первая цифра: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защита от твёрдых тел (0–6).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1"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Вторая цифра: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защита от жидкости (0–9K).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{E57D4928-D57A-4ADE-BA8F-189446C4F036}</a:tableStyleId>
              </a:tblPr>
              <a:tblGrid>
                <a:gridCol w="946225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  <a:gridCol w="910850"/>
              </a:tblGrid>
              <a:tr h="106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Степени защиты</a:t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IPx0 - нет защиты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IPx1 -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капель воды,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падающих вертикально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IPx2 - защита от капель воды, падающих под углом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IPx3 -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дождя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IPx4 -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водяных брызг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IPx5 -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струй воды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под давлением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IPx6 -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мощных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водяных струй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IPx7 -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погружения в воду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на глубину не более 1м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IPx8 - защита от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затопления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IP0x - Нет защиты</a:t>
                      </a:r>
                      <a:endParaRPr b="1"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IP00</a:t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IP1x - Защита от частиц &gt; 50,0 мм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IP10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IP11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IP12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IP2x - Защита от частиц &gt; 12,5 мм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IP20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IP21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IP23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IP3x - Защита от частиц &gt; 2,5 мм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IP30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IP31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IP32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IP33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IP34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IP4x - Защита от частиц &gt; 1,0 мм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IP40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26675" marB="26675" marR="53350" marL="53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IP41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IP42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IP43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IP44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26675" marB="26675" marR="53350" marL="53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IP5x - Защита от пыли частичная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IP50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IP54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IP55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IP6x - Защита от пыли полная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IP60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IP65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IP66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IP67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</a:rPr>
                        <a:t>IP68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" name="Google Shape;73;p16"/>
          <p:cNvSpPr txBox="1"/>
          <p:nvPr/>
        </p:nvSpPr>
        <p:spPr>
          <a:xfrm>
            <a:off x="1432075" y="604650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Методы испытаний на герметичность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Гидростатические испытания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(погружение в воду).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Пневматические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(сжатый воздух + детекторы утечек).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Гелиевый метод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(масс-спектрометрия).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Гидростатические испытания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34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Объект погружают в воду/создают давление.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Фиксируют пузырьки воздуха или изменение давления.</a:t>
            </a:r>
            <a:endParaRPr b="1"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Трубопроводы, корпуса подводных аппаратов.</a:t>
            </a:r>
            <a:endParaRPr b="1"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850" y="920825"/>
            <a:ext cx="5007550" cy="3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Пневматические испытания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34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Объект заполняют воздухом под давлением.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Утечки определяют по падению давления или с помощью течеискателей.</a:t>
            </a:r>
            <a:endParaRPr b="1"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+ Быстрота и низкая стоимость.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75" y="884375"/>
            <a:ext cx="5131975" cy="36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Гелиевый метод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387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Объект заполняют гелием.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Масс-спектрометр улавливает даже микроскопические утечки.</a:t>
            </a:r>
            <a:b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Точность: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до 10⁻⁹ мбар·л/с.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25" y="661263"/>
            <a:ext cx="46177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ru" sz="1600">
                <a:latin typeface="Play"/>
                <a:ea typeface="Play"/>
                <a:cs typeface="Play"/>
                <a:sym typeface="Play"/>
              </a:rPr>
              <a:t>Испытания на соответствие IP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315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Пыль: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камеры с циркулирующей талькокварцевой смесью (IP5X/IP6X).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oboto"/>
              <a:buChar char="●"/>
            </a:pPr>
            <a:r>
              <a:rPr b="1"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Вода:</a:t>
            </a:r>
            <a:r>
              <a:rPr lang="ru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форсунки, погружение (IPX1–IPX9K).</a:t>
            </a:r>
            <a:br>
              <a:rPr lang="ru" sz="1400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rPr>
            </a:br>
            <a:endParaRPr sz="1400">
              <a:solidFill>
                <a:srgbClr val="40404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25" y="1167538"/>
            <a:ext cx="5370300" cy="338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